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68F131-C1C2-4F13-8445-A056000EE4E4}">
  <a:tblStyle styleId="{5F68F131-C1C2-4F13-8445-A056000EE4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Slab-bold.fntdata"/><Relationship Id="rId12" Type="http://schemas.openxmlformats.org/officeDocument/2006/relationships/slide" Target="slides/slide6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7c13649d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7c13649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7c13649d_1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7c13649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1e6c25e70_2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1e6c25e7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e6c25e70_2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e6c25e7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599bc739_1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599bc73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c6f0f078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c6f0f0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c6f0f078_1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c6f0f07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599bc739_1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2599bc73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c6f0f078_2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c6f0f07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c6f0f078_2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c6f0f07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7c13649d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7c1364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8809f2383_6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8809f238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7c13649d_2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7c13649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8809f2383_6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8809f2383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599bc739_2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599bc73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2599bc739_1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2599bc73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599bc739_2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599bc73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abeced1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abece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2599bc739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2599bc73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2599bc739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2599bc7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599bc739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599bc7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7b6bd37c_0_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7b6bd3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87b6bd37c_0_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87b6bd3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7c13649d_1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7c1364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7c13649d_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7c13649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87c13649d_1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87c13649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896808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4457271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585234"/>
            <a:ext cx="5783400" cy="194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2353267"/>
            <a:ext cx="82221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QCTVYBpL8-I&amp;t=" TargetMode="External"/><Relationship Id="rId4" Type="http://schemas.openxmlformats.org/officeDocument/2006/relationships/hyperlink" Target="https://www.youtube.com/watch?v=wU4sFGz83oo" TargetMode="External"/><Relationship Id="rId5" Type="http://schemas.openxmlformats.org/officeDocument/2006/relationships/hyperlink" Target="https://www.youtube.com/watch?v=_QafSLDJa2Q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2598967"/>
            <a:ext cx="5783400" cy="19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 175B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Free Space Optical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Communication System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Uriel Escobar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Caroline Le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Ikenna Nkwocha</a:t>
            </a:r>
            <a:endParaRPr b="1" sz="3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4542167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  Quarter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Report</a:t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Receiver / Photodiode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986425"/>
            <a:ext cx="4680450" cy="32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1516" t="0"/>
          <a:stretch/>
        </p:blipFill>
        <p:spPr>
          <a:xfrm>
            <a:off x="5255675" y="2731313"/>
            <a:ext cx="34332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87900" y="277325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r>
              <a:rPr lang="en"/>
              <a:t>Amplifier</a:t>
            </a:r>
            <a:r>
              <a:rPr lang="en"/>
              <a:t> and Signal A</a:t>
            </a:r>
            <a:r>
              <a:rPr lang="en"/>
              <a:t>mplifier</a:t>
            </a:r>
            <a:r>
              <a:rPr lang="en"/>
              <a:t> 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86275" y="1733974"/>
            <a:ext cx="8368200" cy="47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Amplification ensures signal 										 quality delivered to laser is not 	diluted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stage amplifier required Common/Emitter						  Source and Emitter Follower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625" y="3468850"/>
            <a:ext cx="2822075" cy="30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50" y="3468850"/>
            <a:ext cx="5353851" cy="30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Source &amp; Emitter Amplifier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03875" y="2521400"/>
            <a:ext cx="4081800" cy="22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amplifies the voltage of the input signal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output of the amplifier is inverted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15839" l="0" r="34696" t="0"/>
          <a:stretch/>
        </p:blipFill>
        <p:spPr>
          <a:xfrm>
            <a:off x="4493275" y="2521400"/>
            <a:ext cx="4262824" cy="37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425" y="3944100"/>
            <a:ext cx="2423375" cy="2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Emitter Follower Amplifier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emitter voltage “follows” the base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base voltage is the output of CE amp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61880" r="0" t="0"/>
          <a:stretch/>
        </p:blipFill>
        <p:spPr>
          <a:xfrm>
            <a:off x="5861400" y="1807200"/>
            <a:ext cx="2611049" cy="462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 Schematic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0" y="1786012"/>
            <a:ext cx="8651599" cy="450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PCB Design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13" y="1792249"/>
            <a:ext cx="7013975" cy="47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PCB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16234" l="9935" r="4484" t="10900"/>
          <a:stretch/>
        </p:blipFill>
        <p:spPr>
          <a:xfrm>
            <a:off x="1183748" y="1986425"/>
            <a:ext cx="6776503" cy="4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</a:t>
            </a:r>
            <a:r>
              <a:rPr lang="en"/>
              <a:t> Schematic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75" y="1986436"/>
            <a:ext cx="8472450" cy="424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PCB Design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464600" y="1986425"/>
            <a:ext cx="7933850" cy="45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PCB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75" y="2141325"/>
            <a:ext cx="6608550" cy="3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5390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FSO Communications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802050"/>
            <a:ext cx="4353300" cy="4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a  communication system that wirelessly sends information from one transceiver to another using a laser source and photodiode mounted on respective calibration systems.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Technical Principles: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Embedded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 Analysis/Theory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00" y="1924083"/>
            <a:ext cx="37338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4161" l="-1220" r="2814" t="4170"/>
          <a:stretch/>
        </p:blipFill>
        <p:spPr>
          <a:xfrm>
            <a:off x="5060775" y="4070850"/>
            <a:ext cx="34722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Calibration  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signal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signal</a:t>
            </a:r>
            <a:endParaRPr/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7149" l="0" r="0" t="0"/>
          <a:stretch/>
        </p:blipFill>
        <p:spPr>
          <a:xfrm>
            <a:off x="5165125" y="3279950"/>
            <a:ext cx="34385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63" y="3218425"/>
            <a:ext cx="4019025" cy="30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5">
            <a:alphaModFix/>
          </a:blip>
          <a:srcRect b="7626" l="0" r="0" t="13831"/>
          <a:stretch/>
        </p:blipFill>
        <p:spPr>
          <a:xfrm>
            <a:off x="5165125" y="482425"/>
            <a:ext cx="3438525" cy="27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Modulation and Demodulation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269425" y="2253800"/>
            <a:ext cx="39849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0’s are represented by a low frequency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1’s are represented by a high 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Demodulation: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/>
              <a:t>Converts modulated signal to be readable to MCU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frequencies represent 1’s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frequencies represent 0’s</a:t>
            </a:r>
            <a:endParaRPr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14943" l="22818" r="15193" t="27025"/>
          <a:stretch/>
        </p:blipFill>
        <p:spPr>
          <a:xfrm>
            <a:off x="4452175" y="2927712"/>
            <a:ext cx="4387703" cy="308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62148" l="3971" r="30809" t="16310"/>
          <a:stretch/>
        </p:blipFill>
        <p:spPr>
          <a:xfrm>
            <a:off x="5256625" y="2030337"/>
            <a:ext cx="2778802" cy="68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Protocol 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655200" y="1792857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Minicom is a text-based, serial communications program designed for Linux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Zmodem for file transfer protocol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500" y="2946022"/>
            <a:ext cx="4135275" cy="25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16590" t="0"/>
          <a:stretch/>
        </p:blipFill>
        <p:spPr>
          <a:xfrm>
            <a:off x="295600" y="3465200"/>
            <a:ext cx="4391475" cy="17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how to pulse a UART signal with a </a:t>
            </a:r>
            <a:r>
              <a:rPr lang="en"/>
              <a:t>laser diode</a:t>
            </a:r>
            <a:r>
              <a:rPr lang="en"/>
              <a:t> and being able to read the signal with a photodiode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photodiode is configured and how it can be read with an </a:t>
            </a:r>
            <a:r>
              <a:rPr lang="en"/>
              <a:t>amplifier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Modulation for digital signals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Calibrating the </a:t>
            </a:r>
            <a:r>
              <a:rPr lang="en"/>
              <a:t>alignment</a:t>
            </a:r>
            <a:r>
              <a:rPr lang="en"/>
              <a:t> between the photodiode and laser diode</a:t>
            </a:r>
            <a:endParaRPr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power, MCU clock speed (time </a:t>
            </a:r>
            <a:r>
              <a:rPr lang="en"/>
              <a:t>sensitive</a:t>
            </a:r>
            <a:r>
              <a:rPr lang="en"/>
              <a:t> task), </a:t>
            </a:r>
            <a:r>
              <a:rPr lang="en"/>
              <a:t>photodiode</a:t>
            </a:r>
            <a:r>
              <a:rPr lang="en"/>
              <a:t> </a:t>
            </a:r>
            <a:r>
              <a:rPr lang="en"/>
              <a:t>responsivity/fall &amp; rise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Industry Standards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UART         IEEE  1355-1995  Baud Rates: 2400, 4800, 9600,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Baud rate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0" name="Google Shape;260;p36"/>
          <p:cNvGraphicFramePr/>
          <p:nvPr/>
        </p:nvGraphicFramePr>
        <p:xfrm>
          <a:off x="893400" y="48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{5F68F131-C1C2-4F13-8445-A056000EE4E4}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Distance (meters)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</a:t>
                      </a:r>
                      <a:r>
                        <a:rPr lang="en"/>
                        <a:t>Baud Rate</a:t>
                      </a:r>
                      <a:r>
                        <a:rPr lang="en" sz="1100"/>
                        <a:t>(no modulation)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Max Baud Rate</a:t>
                      </a:r>
                      <a:r>
                        <a:rPr lang="en" sz="1100"/>
                        <a:t>(with modulation)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 m (~ ½ a foot)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500k baud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 m  (~ 1 foot)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460k baud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4.8k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2.44 m ( ~ 8 feet)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230k baud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Report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was tested by sending various images and files via file transfer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Distances were </a:t>
            </a:r>
            <a:r>
              <a:rPr lang="en"/>
              <a:t>varied</a:t>
            </a:r>
            <a:r>
              <a:rPr lang="en"/>
              <a:t> to measure max baud rate </a:t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3"/>
            <a:ext cx="9144003" cy="33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/>
          <p:nvPr/>
        </p:nvSpPr>
        <p:spPr>
          <a:xfrm>
            <a:off x="1652525" y="4775825"/>
            <a:ext cx="1586400" cy="79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6886050" y="4775825"/>
            <a:ext cx="1586400" cy="7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up: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https://www.youtube.com/watch?v=QCTVYBpL8-I&amp;t=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Calibration: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https://www.youtube.com/watch?v=wU4sFGz83oo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Transmission: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https://www.youtube.com/watch?v=_QafSLDJa2Q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87900" y="1986425"/>
            <a:ext cx="41841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</a:t>
            </a:r>
            <a:r>
              <a:rPr lang="en"/>
              <a:t>baud rate</a:t>
            </a:r>
            <a:r>
              <a:rPr lang="en"/>
              <a:t> speed and distance exceeded expectations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calibration has good accuracy at smaller distances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Kept system at 5 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Future: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max baud rate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ncrease automated calibration accuracy at far distances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modulation &amp; demodulation techniques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 rotWithShape="1">
          <a:blip r:embed="rId3">
            <a:alphaModFix/>
          </a:blip>
          <a:srcRect b="4161" l="-1220" r="2814" t="4170"/>
          <a:stretch/>
        </p:blipFill>
        <p:spPr>
          <a:xfrm>
            <a:off x="4709225" y="1858125"/>
            <a:ext cx="4046875" cy="19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743963" y="4426348"/>
            <a:ext cx="3977400" cy="1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Roman Chomko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Manglai Zhou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Juan Gerardo Ruelas Jr.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Free Space Optics?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1952200"/>
            <a:ext cx="42435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demand for wireless communications continue to rise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FSO does not require government permission or </a:t>
            </a:r>
            <a:r>
              <a:rPr lang="en"/>
              <a:t>licensure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high data speeds can be achieved at much lower costs compared to RF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invasive alternative to fiber optics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44375" y="4855800"/>
            <a:ext cx="40575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Comparison of RF and optical beam divergence from Mars towards Earth</a:t>
            </a:r>
            <a:endParaRPr sz="14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5" y="2250506"/>
            <a:ext cx="4057425" cy="260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FSO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87900" y="2178150"/>
            <a:ext cx="3977400" cy="4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systems where wired alternatives are not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Indoor communication systems that allow flexible interconnection within a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FSO interconnects used in chip-to-chip or board-to-board interconnections.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5968" l="0" r="0" t="3320"/>
          <a:stretch/>
        </p:blipFill>
        <p:spPr>
          <a:xfrm>
            <a:off x="4729313" y="3854548"/>
            <a:ext cx="3977375" cy="27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325" y="610702"/>
            <a:ext cx="3977350" cy="304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2467" l="0" r="0" t="0"/>
          <a:stretch/>
        </p:blipFill>
        <p:spPr>
          <a:xfrm>
            <a:off x="0" y="247250"/>
            <a:ext cx="9143999" cy="60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Design Objectives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919100" y="2311500"/>
            <a:ext cx="3837000" cy="3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  a laser signal at a distance of one meter with a baud rate of 9600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voltage </a:t>
            </a:r>
            <a:r>
              <a:rPr lang="en"/>
              <a:t>requirement</a:t>
            </a:r>
            <a:r>
              <a:rPr lang="en"/>
              <a:t> at </a:t>
            </a:r>
            <a:br>
              <a:rPr lang="en"/>
            </a:br>
            <a:r>
              <a:rPr lang="en"/>
              <a:t>5V to 6V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calibration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Portable size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181375"/>
            <a:ext cx="4447426" cy="34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24913" y="5563100"/>
            <a:ext cx="444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Housing for Free Space Communication System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Serial Communication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87900" y="1977657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UART - </a:t>
            </a:r>
            <a:r>
              <a:rPr lang="en"/>
              <a:t>Universal Asynchronous Receiver/Transmitter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50" y="2600350"/>
            <a:ext cx="4762499" cy="20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050" y="4613425"/>
            <a:ext cx="47625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 Optical Source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87900" y="1986425"/>
            <a:ext cx="33534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LASER: Light amplification by stimulated emission of radiation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Monochromatic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beam divergence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power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688" y="1846900"/>
            <a:ext cx="288607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</a:t>
            </a:r>
            <a:r>
              <a:rPr lang="en"/>
              <a:t> / Photosensor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44050" y="2082907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hotodiode vs Phototransistor vs Photoresistor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light into current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in reverse bias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21135" t="0"/>
          <a:stretch/>
        </p:blipFill>
        <p:spPr>
          <a:xfrm>
            <a:off x="549175" y="3139675"/>
            <a:ext cx="3731051" cy="1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39675"/>
            <a:ext cx="4184101" cy="32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75" y="4937825"/>
            <a:ext cx="3731051" cy="15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